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7"/>
  </p:normalViewPr>
  <p:slideViewPr>
    <p:cSldViewPr snapToGrid="0" snapToObjects="1">
      <p:cViewPr varScale="1">
        <p:scale>
          <a:sx n="111" d="100"/>
          <a:sy n="111" d="100"/>
        </p:scale>
        <p:origin x="240"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8E9E-9778-8848-8968-E0DAAF80A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FC6994-3B4D-EE43-B67B-3412A1B14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5F97A-D26E-854D-80A2-0C7E4353995D}"/>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0DA022C1-370B-CA42-B0E7-92001F32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825D-D2C7-CF46-BF6E-939930DC480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7083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4E9A-2B0D-0A44-BC4D-F99E60EABE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E65A4-EA7B-0E43-B62C-3CF890DC98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04B41-8DC9-DF48-A134-065EA51813A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31DF72EE-BCEE-464D-B082-0AF03440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B5FCC-58EF-C347-BDEF-3A533371878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11544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E0822-20F8-9C44-A77E-CFFACEC154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FCD26-AD70-E642-A45E-C67833B632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CAADF-99A7-D940-9044-7F29C6D2E5E4}"/>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921B8E24-9F72-1446-BEEB-710792CC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F0D7A-FEAE-AA43-97B4-C3E467A3D37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82301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509-C0C9-3A46-943C-72C541113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35684-4AA2-5140-B62A-981CCD5C0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1725A-571A-594F-8BAD-4A17263FCB92}"/>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12D08EE6-B572-6B4B-8B0A-F6C2C4FD6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FAF-189D-2C42-83A7-DAFFDDC9E158}"/>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0830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1A4E-984A-D643-807A-2F1FD7D2D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8EBC-56F0-154B-8426-DD043B9C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E3B549-4B89-BB42-94B3-9605AF19206C}"/>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14981E14-4A82-A340-A944-536C37C39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60F0-D406-F546-A33C-A2EDE0D09D5D}"/>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25359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C71F-3428-714C-8861-0CEC88AA8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83C6B-C2A0-D645-A4B2-7E7C1A15E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66033-B1A3-474D-86E9-C7F778013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FC40E0-A1C9-F242-932F-A5128CF53562}"/>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2C7C821D-7B2B-E942-A543-BE197EC714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EC2-4C5B-0C41-A7BB-F4CBFD084DE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9581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6789-6582-404D-A4BF-2B5F006DE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37B3-470F-0249-A68A-917B9515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B7D37F-40BB-E444-BD8D-D7FBDDC8A1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AD13D-F241-E444-B9F6-552F90AB9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EA69E-6E11-2242-94E5-BEA0669008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943B0-6861-DC4D-A536-920FFDEEAF76}"/>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8" name="Footer Placeholder 7">
            <a:extLst>
              <a:ext uri="{FF2B5EF4-FFF2-40B4-BE49-F238E27FC236}">
                <a16:creationId xmlns:a16="http://schemas.microsoft.com/office/drawing/2014/main" id="{C8AC5546-761E-A84E-8227-511D758D3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4046-B758-4249-9BCB-A1D94273FA0C}"/>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2004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33E8-DC0B-6547-BE0F-6D10E54F7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7E322-E791-D349-8B3E-DED7F0570016}"/>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4" name="Footer Placeholder 3">
            <a:extLst>
              <a:ext uri="{FF2B5EF4-FFF2-40B4-BE49-F238E27FC236}">
                <a16:creationId xmlns:a16="http://schemas.microsoft.com/office/drawing/2014/main" id="{B7764B96-90EA-6F43-93E2-082251B139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57BA5-087F-AE42-A3E6-CB83757389C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5840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7B15-83B0-D64E-83E9-B09E3F880BF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3" name="Footer Placeholder 2">
            <a:extLst>
              <a:ext uri="{FF2B5EF4-FFF2-40B4-BE49-F238E27FC236}">
                <a16:creationId xmlns:a16="http://schemas.microsoft.com/office/drawing/2014/main" id="{2584A317-456D-CE43-829C-61E033F8F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A3EF4-6318-7142-92F5-928DE3A54455}"/>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96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9521-483C-9B48-85C8-22A4447F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15E4-A7D1-664D-B61E-7D90B7819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CBF8A4-77DF-E447-95C9-DDFE3DA1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34F7B7-0484-0044-818E-71E728CD6104}"/>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A708B9F1-9752-A24C-B576-355D66376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41A-B0BC-CD41-9F02-FB437FE01FF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6715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FD5-A24A-4644-BB44-EB0D2E55E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E6F23-3759-EE40-A44C-EC71D99A6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0B8BA-AB11-314E-A645-6E409CE06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D8F292-99D9-5142-9F55-661C3EAF2F4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9AE19F17-573F-654C-81D0-5F7FAC57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4666D-A8D9-2740-BC29-17F9157CAA6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6387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71B3E-D2AF-894C-AFB3-5E0B74996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48BE-BC20-8A4C-8DD1-1868F61DD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F06A-7DBD-A14E-84C8-383EA0605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FF9CD0B4-2AFA-6C44-85B1-9E1D10A3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2D3D9-419B-6947-B3CC-701E9A690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B91FA-77BE-B14B-8D14-3B2BFE503B37}" type="slidenum">
              <a:rPr lang="en-US" smtClean="0"/>
              <a:t>‹#›</a:t>
            </a:fld>
            <a:endParaRPr lang="en-US"/>
          </a:p>
        </p:txBody>
      </p:sp>
    </p:spTree>
    <p:extLst>
      <p:ext uri="{BB962C8B-B14F-4D97-AF65-F5344CB8AC3E}">
        <p14:creationId xmlns:p14="http://schemas.microsoft.com/office/powerpoint/2010/main" val="2015111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97B21-134A-F241-9D3A-87AED4029A42}"/>
              </a:ext>
            </a:extLst>
          </p:cNvPr>
          <p:cNvSpPr txBox="1"/>
          <p:nvPr/>
        </p:nvSpPr>
        <p:spPr>
          <a:xfrm>
            <a:off x="694480" y="1134318"/>
            <a:ext cx="10428790"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comparison of the top 10 biological process (BP), cellular composition (CC) and molecular function (MF) GO terms from enrichment analysis by DAVID versus NetBAS. The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-values of enriched GO term by DAVID are converted to normal distribution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scores and scaled to match the maximum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 by NetBAS. Both methods indicate that GO:0060070 (canonical </a:t>
            </a:r>
            <a:r>
              <a:rPr lang="en-US" sz="2400" dirty="0" err="1">
                <a:latin typeface="Arial" panose="020B0604020202020204" pitchFamily="34" charset="0"/>
                <a:cs typeface="Arial" panose="020B0604020202020204" pitchFamily="34" charset="0"/>
              </a:rPr>
              <a:t>Wnt</a:t>
            </a:r>
            <a:r>
              <a:rPr lang="en-US" sz="2400" dirty="0">
                <a:latin typeface="Arial" panose="020B0604020202020204" pitchFamily="34" charset="0"/>
                <a:cs typeface="Arial" panose="020B0604020202020204" pitchFamily="34" charset="0"/>
              </a:rPr>
              <a:t> signaling pathway) is the mostly enriched BP term. The NetBAS gives GO:0005109 (frizzled binding) is the most enriched MF term, however, it was not predicted by DAVID, although this function is carried by the FDZ5 protein with the highest differential fitness score (NM2017). The terms GO:0003824 (catalytic activity), and GO:0016740 (transferase activity), are the top two enriched MF terms by DAVID, however, using NetBAS, they were either moderately enriched or even suppressed.</a:t>
            </a:r>
          </a:p>
        </p:txBody>
      </p:sp>
    </p:spTree>
    <p:extLst>
      <p:ext uri="{BB962C8B-B14F-4D97-AF65-F5344CB8AC3E}">
        <p14:creationId xmlns:p14="http://schemas.microsoft.com/office/powerpoint/2010/main" val="200135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69555B-B85E-A34E-B470-51A5D948AC6E}"/>
              </a:ext>
            </a:extLst>
          </p:cNvPr>
          <p:cNvGraphicFramePr>
            <a:graphicFrameLocks noGrp="1"/>
          </p:cNvGraphicFramePr>
          <p:nvPr>
            <p:extLst>
              <p:ext uri="{D42A27DB-BD31-4B8C-83A1-F6EECF244321}">
                <p14:modId xmlns:p14="http://schemas.microsoft.com/office/powerpoint/2010/main" val="1459463793"/>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(p=4.2e-6, z=4.5)</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(z=17.0)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GO:0006099</a:t>
                      </a:r>
                    </a:p>
                  </a:txBody>
                  <a:tcPr/>
                </a:tc>
                <a:tc>
                  <a:txBody>
                    <a:bodyPr/>
                    <a:lstStyle/>
                    <a:p>
                      <a:r>
                        <a:rPr lang="en-US" sz="1200" dirty="0">
                          <a:latin typeface="Times New Roman" panose="02020603050405020304" pitchFamily="18" charset="0"/>
                          <a:cs typeface="Times New Roman" panose="02020603050405020304" pitchFamily="18" charset="0"/>
                        </a:rPr>
                        <a:t>tricarboxylic acid cycle (p=2.1e-4, z=3.5)</a:t>
                      </a:r>
                    </a:p>
                  </a:txBody>
                  <a:tcPr/>
                </a:tc>
                <a:tc>
                  <a:txBody>
                    <a:bodyPr/>
                    <a:lstStyle/>
                    <a:p>
                      <a:r>
                        <a:rPr lang="en-US" sz="1200" dirty="0">
                          <a:latin typeface="Times New Roman" panose="02020603050405020304" pitchFamily="18" charset="0"/>
                          <a:cs typeface="Times New Roman" panose="02020603050405020304" pitchFamily="18" charset="0"/>
                        </a:rPr>
                        <a:t>GO:0061024</a:t>
                      </a:r>
                    </a:p>
                  </a:txBody>
                  <a:tcPr/>
                </a:tc>
                <a:tc>
                  <a:txBody>
                    <a:bodyPr/>
                    <a:lstStyle/>
                    <a:p>
                      <a:r>
                        <a:rPr lang="en-US" sz="1200" dirty="0">
                          <a:latin typeface="Times New Roman" panose="02020603050405020304" pitchFamily="18" charset="0"/>
                          <a:cs typeface="Times New Roman" panose="02020603050405020304" pitchFamily="18" charset="0"/>
                        </a:rPr>
                        <a:t>membrane organization (z=13.4)</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GO:0009058</a:t>
                      </a:r>
                    </a:p>
                  </a:txBody>
                  <a:tcPr/>
                </a:tc>
                <a:tc>
                  <a:txBody>
                    <a:bodyPr/>
                    <a:lstStyle/>
                    <a:p>
                      <a:r>
                        <a:rPr lang="en-US" sz="1200" dirty="0">
                          <a:latin typeface="Times New Roman" panose="02020603050405020304" pitchFamily="18" charset="0"/>
                          <a:cs typeface="Times New Roman" panose="02020603050405020304" pitchFamily="18" charset="0"/>
                        </a:rPr>
                        <a:t>biosynthetic process (p=2.5e-4, z=3.5)</a:t>
                      </a:r>
                    </a:p>
                  </a:txBody>
                  <a:tcPr/>
                </a:tc>
                <a:tc>
                  <a:txBody>
                    <a:bodyPr/>
                    <a:lstStyle/>
                    <a:p>
                      <a:r>
                        <a:rPr lang="en-US" sz="1200" dirty="0">
                          <a:latin typeface="Times New Roman" panose="02020603050405020304" pitchFamily="18" charset="0"/>
                          <a:cs typeface="Times New Roman" panose="02020603050405020304" pitchFamily="18" charset="0"/>
                        </a:rPr>
                        <a:t>GO:0008286</a:t>
                      </a:r>
                    </a:p>
                  </a:txBody>
                  <a:tcPr/>
                </a:tc>
                <a:tc>
                  <a:txBody>
                    <a:bodyPr/>
                    <a:lstStyle/>
                    <a:p>
                      <a:r>
                        <a:rPr lang="en-US" sz="1200" dirty="0">
                          <a:latin typeface="Times New Roman" panose="02020603050405020304" pitchFamily="18" charset="0"/>
                          <a:cs typeface="Times New Roman" panose="02020603050405020304" pitchFamily="18" charset="0"/>
                        </a:rPr>
                        <a:t>insulin receptor signaling pathway (z=11.9)</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GO:0033146</a:t>
                      </a:r>
                    </a:p>
                  </a:txBody>
                  <a:tcPr/>
                </a:tc>
                <a:tc>
                  <a:txBody>
                    <a:bodyPr/>
                    <a:lstStyle/>
                    <a:p>
                      <a:r>
                        <a:rPr lang="en-US" sz="1200" dirty="0">
                          <a:latin typeface="Times New Roman" panose="02020603050405020304" pitchFamily="18" charset="0"/>
                          <a:cs typeface="Times New Roman" panose="02020603050405020304" pitchFamily="18" charset="0"/>
                        </a:rPr>
                        <a:t>regulation of intracellular estrogen receptor signaling pathway (p=3.7e-4, z=3.4)</a:t>
                      </a:r>
                    </a:p>
                  </a:txBody>
                  <a:tcPr/>
                </a:tc>
                <a:tc>
                  <a:txBody>
                    <a:bodyPr/>
                    <a:lstStyle/>
                    <a:p>
                      <a:r>
                        <a:rPr lang="en-US" sz="1200" dirty="0">
                          <a:latin typeface="Times New Roman" panose="02020603050405020304" pitchFamily="18" charset="0"/>
                          <a:cs typeface="Times New Roman" panose="02020603050405020304" pitchFamily="18" charset="0"/>
                        </a:rPr>
                        <a:t>GO:0035567</a:t>
                      </a:r>
                    </a:p>
                  </a:txBody>
                  <a:tcPr/>
                </a:tc>
                <a:tc>
                  <a:txBody>
                    <a:bodyPr/>
                    <a:lstStyle/>
                    <a:p>
                      <a:r>
                        <a:rPr lang="en-US" sz="1200" dirty="0">
                          <a:latin typeface="Times New Roman" panose="02020603050405020304" pitchFamily="18" charset="0"/>
                          <a:cs typeface="Times New Roman" panose="02020603050405020304" pitchFamily="18" charset="0"/>
                        </a:rPr>
                        <a:t>non-canonical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(z=11.2)</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GO:0006782</a:t>
                      </a:r>
                    </a:p>
                  </a:txBody>
                  <a:tcPr/>
                </a:tc>
                <a:tc>
                  <a:txBody>
                    <a:bodyPr/>
                    <a:lstStyle/>
                    <a:p>
                      <a:r>
                        <a:rPr lang="en-US" sz="1200" dirty="0">
                          <a:latin typeface="Times New Roman" panose="02020603050405020304" pitchFamily="18" charset="0"/>
                          <a:cs typeface="Times New Roman" panose="02020603050405020304" pitchFamily="18" charset="0"/>
                        </a:rPr>
                        <a:t>protoporphyrinogen IX biosynthetic process (p=5.4e-4, z=3.3)</a:t>
                      </a:r>
                    </a:p>
                  </a:txBody>
                  <a:tcPr/>
                </a:tc>
                <a:tc>
                  <a:txBody>
                    <a:bodyPr/>
                    <a:lstStyle/>
                    <a:p>
                      <a:r>
                        <a:rPr lang="en-US" sz="1200" dirty="0">
                          <a:latin typeface="Times New Roman" panose="02020603050405020304" pitchFamily="18" charset="0"/>
                          <a:cs typeface="Times New Roman" panose="02020603050405020304" pitchFamily="18" charset="0"/>
                        </a:rPr>
                        <a:t>GO:0090090</a:t>
                      </a:r>
                    </a:p>
                  </a:txBody>
                  <a:tcPr/>
                </a:tc>
                <a:tc>
                  <a:txBody>
                    <a:bodyPr/>
                    <a:lstStyle/>
                    <a:p>
                      <a:r>
                        <a:rPr lang="en-US" sz="1200" dirty="0">
                          <a:latin typeface="Times New Roman" panose="02020603050405020304" pitchFamily="18" charset="0"/>
                          <a:cs typeface="Times New Roman" panose="02020603050405020304" pitchFamily="18" charset="0"/>
                        </a:rPr>
                        <a:t>negative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(z=9.5)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GO:0006783</a:t>
                      </a:r>
                    </a:p>
                  </a:txBody>
                  <a:tcPr/>
                </a:tc>
                <a:tc>
                  <a:txBody>
                    <a:bodyPr/>
                    <a:lstStyle/>
                    <a:p>
                      <a:r>
                        <a:rPr lang="en-US" sz="1200" dirty="0" err="1">
                          <a:latin typeface="Times New Roman" panose="02020603050405020304" pitchFamily="18" charset="0"/>
                          <a:cs typeface="Times New Roman" panose="02020603050405020304" pitchFamily="18" charset="0"/>
                        </a:rPr>
                        <a:t>heme</a:t>
                      </a:r>
                      <a:r>
                        <a:rPr lang="en-US" sz="1200" dirty="0">
                          <a:latin typeface="Times New Roman" panose="02020603050405020304" pitchFamily="18" charset="0"/>
                          <a:cs typeface="Times New Roman" panose="02020603050405020304" pitchFamily="18" charset="0"/>
                        </a:rPr>
                        <a:t> biosynthetic process (p=6.2e-4, z=3.2)</a:t>
                      </a:r>
                    </a:p>
                  </a:txBody>
                  <a:tcPr/>
                </a:tc>
                <a:tc>
                  <a:txBody>
                    <a:bodyPr/>
                    <a:lstStyle/>
                    <a:p>
                      <a:r>
                        <a:rPr lang="en-US" sz="1200" dirty="0">
                          <a:latin typeface="Times New Roman" panose="02020603050405020304" pitchFamily="18" charset="0"/>
                          <a:cs typeface="Times New Roman" panose="02020603050405020304" pitchFamily="18" charset="0"/>
                        </a:rPr>
                        <a:t>GO:0006986</a:t>
                      </a:r>
                    </a:p>
                  </a:txBody>
                  <a:tcPr/>
                </a:tc>
                <a:tc>
                  <a:txBody>
                    <a:bodyPr/>
                    <a:lstStyle/>
                    <a:p>
                      <a:r>
                        <a:rPr lang="en-US" sz="1200" dirty="0">
                          <a:latin typeface="Times New Roman" panose="02020603050405020304" pitchFamily="18" charset="0"/>
                          <a:cs typeface="Times New Roman" panose="02020603050405020304" pitchFamily="18" charset="0"/>
                        </a:rPr>
                        <a:t>response to unfolded protein (z=9.0)</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GO:0045600</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fat cell differentiation (p=0.0020, z=2.9)</a:t>
                      </a:r>
                    </a:p>
                  </a:txBody>
                  <a:tcPr/>
                </a:tc>
                <a:tc>
                  <a:txBody>
                    <a:bodyPr/>
                    <a:lstStyle/>
                    <a:p>
                      <a:r>
                        <a:rPr lang="en-US" sz="1200" dirty="0">
                          <a:latin typeface="Times New Roman" panose="02020603050405020304" pitchFamily="18" charset="0"/>
                          <a:cs typeface="Times New Roman" panose="02020603050405020304" pitchFamily="18" charset="0"/>
                        </a:rPr>
                        <a:t>GO:0090263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GO:0045893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transcription, DNA-templated (p=0.0024, z=2.8)</a:t>
                      </a:r>
                    </a:p>
                  </a:txBody>
                  <a:tcPr/>
                </a:tc>
                <a:tc>
                  <a:txBody>
                    <a:bodyPr/>
                    <a:lstStyle/>
                    <a:p>
                      <a:r>
                        <a:rPr lang="en-US" sz="1200" dirty="0">
                          <a:latin typeface="Times New Roman" panose="02020603050405020304" pitchFamily="18" charset="0"/>
                          <a:cs typeface="Times New Roman" panose="02020603050405020304" pitchFamily="18" charset="0"/>
                        </a:rPr>
                        <a:t>GO:1904886</a:t>
                      </a:r>
                    </a:p>
                  </a:txBody>
                  <a:tcPr/>
                </a:tc>
                <a:tc>
                  <a:txBody>
                    <a:bodyPr/>
                    <a:lstStyle/>
                    <a:p>
                      <a:r>
                        <a:rPr lang="en-US" sz="1200" dirty="0">
                          <a:latin typeface="Times New Roman" panose="02020603050405020304" pitchFamily="18" charset="0"/>
                          <a:cs typeface="Times New Roman" panose="02020603050405020304" pitchFamily="18" charset="0"/>
                        </a:rPr>
                        <a:t>beta-catenin destruction complex disassembly (z=8.9)</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GO:0016055</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(p=0.0034, z=2.7)</a:t>
                      </a:r>
                    </a:p>
                  </a:txBody>
                  <a:tcPr/>
                </a:tc>
                <a:tc>
                  <a:txBody>
                    <a:bodyPr/>
                    <a:lstStyle/>
                    <a:p>
                      <a:r>
                        <a:rPr lang="en-US" sz="1200" dirty="0">
                          <a:latin typeface="Times New Roman" panose="02020603050405020304" pitchFamily="18" charset="0"/>
                          <a:cs typeface="Times New Roman" panose="02020603050405020304" pitchFamily="18" charset="0"/>
                        </a:rPr>
                        <a:t>GO:0045165</a:t>
                      </a:r>
                    </a:p>
                  </a:txBody>
                  <a:tcPr/>
                </a:tc>
                <a:tc>
                  <a:txBody>
                    <a:bodyPr/>
                    <a:lstStyle/>
                    <a:p>
                      <a:r>
                        <a:rPr lang="en-US" sz="1200" dirty="0">
                          <a:latin typeface="Times New Roman" panose="02020603050405020304" pitchFamily="18" charset="0"/>
                          <a:cs typeface="Times New Roman" panose="02020603050405020304" pitchFamily="18" charset="0"/>
                        </a:rPr>
                        <a:t>cell fate commitment (z=8.9)</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GO:0044332</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involved in dorsal/ventral axis specification (p=0.0035, z=2.7)</a:t>
                      </a:r>
                    </a:p>
                  </a:txBody>
                  <a:tcPr/>
                </a:tc>
                <a:tc>
                  <a:txBody>
                    <a:bodyPr/>
                    <a:lstStyle/>
                    <a:p>
                      <a:r>
                        <a:rPr lang="en-US" sz="1200" dirty="0">
                          <a:latin typeface="Times New Roman" panose="02020603050405020304" pitchFamily="18" charset="0"/>
                          <a:cs typeface="Times New Roman" panose="02020603050405020304" pitchFamily="18" charset="0"/>
                        </a:rPr>
                        <a:t>GO:0016241</a:t>
                      </a:r>
                    </a:p>
                  </a:txBody>
                  <a:tcPr/>
                </a:tc>
                <a:tc>
                  <a:txBody>
                    <a:bodyPr/>
                    <a:lstStyle/>
                    <a:p>
                      <a:r>
                        <a:rPr lang="en-US" sz="1200" dirty="0">
                          <a:latin typeface="Times New Roman" panose="02020603050405020304" pitchFamily="18" charset="0"/>
                          <a:cs typeface="Times New Roman" panose="02020603050405020304" pitchFamily="18" charset="0"/>
                        </a:rPr>
                        <a:t>regulation of </a:t>
                      </a:r>
                      <a:r>
                        <a:rPr lang="en-US" sz="1200" dirty="0" err="1">
                          <a:latin typeface="Times New Roman" panose="02020603050405020304" pitchFamily="18" charset="0"/>
                          <a:cs typeface="Times New Roman" panose="02020603050405020304" pitchFamily="18" charset="0"/>
                        </a:rPr>
                        <a:t>macroautophagy</a:t>
                      </a:r>
                      <a:r>
                        <a:rPr lang="en-US" sz="1200" dirty="0">
                          <a:latin typeface="Times New Roman" panose="02020603050405020304" pitchFamily="18" charset="0"/>
                          <a:cs typeface="Times New Roman" panose="02020603050405020304" pitchFamily="18" charset="0"/>
                        </a:rPr>
                        <a:t> (z=8.6)</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DC92210-55BD-6F48-BBC4-1E2991A108EA}"/>
              </a:ext>
            </a:extLst>
          </p:cNvPr>
          <p:cNvSpPr txBox="1"/>
          <p:nvPr/>
        </p:nvSpPr>
        <p:spPr>
          <a:xfrm>
            <a:off x="385484" y="430306"/>
            <a:ext cx="4285917" cy="369332"/>
          </a:xfrm>
          <a:prstGeom prst="rect">
            <a:avLst/>
          </a:prstGeom>
          <a:noFill/>
        </p:spPr>
        <p:txBody>
          <a:bodyPr wrap="none" rtlCol="0">
            <a:spAutoFit/>
          </a:bodyPr>
          <a:lstStyle/>
          <a:p>
            <a:r>
              <a:rPr lang="en-US" dirty="0"/>
              <a:t>Top 10 enriched BP terms, DAVID vs NetBAS</a:t>
            </a:r>
          </a:p>
        </p:txBody>
      </p:sp>
      <p:pic>
        <p:nvPicPr>
          <p:cNvPr id="6" name="Picture 5">
            <a:extLst>
              <a:ext uri="{FF2B5EF4-FFF2-40B4-BE49-F238E27FC236}">
                <a16:creationId xmlns:a16="http://schemas.microsoft.com/office/drawing/2014/main" id="{3F900CE3-AA61-5A44-9EAD-1B9D8D4F0B23}"/>
              </a:ext>
            </a:extLst>
          </p:cNvPr>
          <p:cNvPicPr>
            <a:picLocks noChangeAspect="1"/>
          </p:cNvPicPr>
          <p:nvPr/>
        </p:nvPicPr>
        <p:blipFill rotWithShape="1">
          <a:blip r:embed="rId2"/>
          <a:srcRect l="26246" t="20523" b="5752"/>
          <a:stretch/>
        </p:blipFill>
        <p:spPr>
          <a:xfrm>
            <a:off x="9044769" y="1229600"/>
            <a:ext cx="3147231" cy="5393131"/>
          </a:xfrm>
          <a:prstGeom prst="rect">
            <a:avLst/>
          </a:prstGeom>
        </p:spPr>
      </p:pic>
    </p:spTree>
    <p:extLst>
      <p:ext uri="{BB962C8B-B14F-4D97-AF65-F5344CB8AC3E}">
        <p14:creationId xmlns:p14="http://schemas.microsoft.com/office/powerpoint/2010/main" val="179846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F5E47-35C2-D84A-9F1D-E95CA28BA191}"/>
              </a:ext>
            </a:extLst>
          </p:cNvPr>
          <p:cNvSpPr txBox="1"/>
          <p:nvPr/>
        </p:nvSpPr>
        <p:spPr>
          <a:xfrm>
            <a:off x="322731" y="493059"/>
            <a:ext cx="4285917" cy="369332"/>
          </a:xfrm>
          <a:prstGeom prst="rect">
            <a:avLst/>
          </a:prstGeom>
          <a:noFill/>
        </p:spPr>
        <p:txBody>
          <a:bodyPr wrap="none" rtlCol="0">
            <a:spAutoFit/>
          </a:bodyPr>
          <a:lstStyle/>
          <a:p>
            <a:r>
              <a:rPr lang="en-US" dirty="0"/>
              <a:t>Top 10 enriched CC terms, DAVID vs NetBAS</a:t>
            </a:r>
          </a:p>
        </p:txBody>
      </p:sp>
      <p:graphicFrame>
        <p:nvGraphicFramePr>
          <p:cNvPr id="12" name="Table 11">
            <a:extLst>
              <a:ext uri="{FF2B5EF4-FFF2-40B4-BE49-F238E27FC236}">
                <a16:creationId xmlns:a16="http://schemas.microsoft.com/office/drawing/2014/main" id="{BE73B8C4-C77F-774E-989C-A9C81B59FE9A}"/>
              </a:ext>
            </a:extLst>
          </p:cNvPr>
          <p:cNvGraphicFramePr>
            <a:graphicFrameLocks noGrp="1"/>
          </p:cNvGraphicFramePr>
          <p:nvPr>
            <p:extLst>
              <p:ext uri="{D42A27DB-BD31-4B8C-83A1-F6EECF244321}">
                <p14:modId xmlns:p14="http://schemas.microsoft.com/office/powerpoint/2010/main" val="2561997788"/>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(p=3.4e-6, z=4.5)</a:t>
                      </a:r>
                    </a:p>
                  </a:txBody>
                  <a:tcPr/>
                </a:tc>
                <a:tc>
                  <a:txBody>
                    <a:bodyPr/>
                    <a:lstStyle/>
                    <a:p>
                      <a:r>
                        <a:rPr lang="en-US" sz="1200" dirty="0">
                          <a:latin typeface="Times New Roman" panose="02020603050405020304" pitchFamily="18" charset="0"/>
                          <a:cs typeface="Times New Roman" panose="02020603050405020304" pitchFamily="18" charset="0"/>
                        </a:rPr>
                        <a:t>GO:0070062</a:t>
                      </a:r>
                    </a:p>
                  </a:txBody>
                  <a:tcPr/>
                </a:tc>
                <a:tc>
                  <a:txBody>
                    <a:bodyPr/>
                    <a:lstStyle/>
                    <a:p>
                      <a:r>
                        <a:rPr lang="en-US" sz="1200" dirty="0">
                          <a:latin typeface="Times New Roman" panose="02020603050405020304" pitchFamily="18" charset="0"/>
                          <a:cs typeface="Times New Roman" panose="02020603050405020304" pitchFamily="18" charset="0"/>
                        </a:rPr>
                        <a:t>extracellular exosome (z=14.0)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cytosol (p=4.2e-6, z=4.5)</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r>
                        <a:rPr lang="en-US" sz="1200" dirty="0">
                          <a:latin typeface="Times New Roman" panose="02020603050405020304" pitchFamily="18" charset="0"/>
                          <a:cs typeface="Times New Roman" panose="02020603050405020304" pitchFamily="18" charset="0"/>
                        </a:rPr>
                        <a:t>cytosol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melanosome (p=1.8e-5, z=4.1)</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(z=12.0)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mitochondrion (p=2.6e-4, z=3.5)</a:t>
                      </a:r>
                    </a:p>
                  </a:txBody>
                  <a:tcPr/>
                </a:tc>
                <a:tc>
                  <a:txBody>
                    <a:bodyPr/>
                    <a:lstStyle/>
                    <a:p>
                      <a:r>
                        <a:rPr lang="en-US" sz="1200" dirty="0">
                          <a:latin typeface="Times New Roman" panose="02020603050405020304" pitchFamily="18" charset="0"/>
                          <a:cs typeface="Times New Roman" panose="02020603050405020304" pitchFamily="18" charset="0"/>
                        </a:rPr>
                        <a:t>GO:0030665</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membrane (z=12.0)</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GO:0005783</a:t>
                      </a:r>
                    </a:p>
                  </a:txBody>
                  <a:tcPr/>
                </a:tc>
                <a:tc>
                  <a:txBody>
                    <a:bodyPr/>
                    <a:lstStyle/>
                    <a:p>
                      <a:r>
                        <a:rPr lang="en-US" sz="1200" dirty="0">
                          <a:latin typeface="Times New Roman" panose="02020603050405020304" pitchFamily="18" charset="0"/>
                          <a:cs typeface="Times New Roman" panose="02020603050405020304" pitchFamily="18" charset="0"/>
                        </a:rPr>
                        <a:t>endoplasmic reticulum (p=0.0017, z=2.9)</a:t>
                      </a:r>
                    </a:p>
                  </a:txBody>
                  <a:tcPr/>
                </a:tc>
                <a:tc>
                  <a:txBody>
                    <a:bodyPr/>
                    <a:lstStyle/>
                    <a:p>
                      <a:r>
                        <a:rPr lang="en-US" sz="1200" dirty="0">
                          <a:latin typeface="Times New Roman" panose="02020603050405020304" pitchFamily="18" charset="0"/>
                          <a:cs typeface="Times New Roman" panose="02020603050405020304" pitchFamily="18" charset="0"/>
                        </a:rPr>
                        <a:t>GO:0005765</a:t>
                      </a:r>
                    </a:p>
                  </a:txBody>
                  <a:tcPr/>
                </a:tc>
                <a:tc>
                  <a:txBody>
                    <a:bodyPr/>
                    <a:lstStyle/>
                    <a:p>
                      <a:r>
                        <a:rPr lang="en-US" sz="1200" dirty="0">
                          <a:latin typeface="Times New Roman" panose="02020603050405020304" pitchFamily="18" charset="0"/>
                          <a:cs typeface="Times New Roman" panose="02020603050405020304" pitchFamily="18" charset="0"/>
                        </a:rPr>
                        <a:t>lysosomal membrane (z=10.5)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GO:0005789</a:t>
                      </a:r>
                    </a:p>
                  </a:txBody>
                  <a:tcPr/>
                </a:tc>
                <a:tc>
                  <a:txBody>
                    <a:bodyPr/>
                    <a:lstStyle/>
                    <a:p>
                      <a:r>
                        <a:rPr lang="en-US" sz="1200" dirty="0">
                          <a:latin typeface="Times New Roman" panose="02020603050405020304" pitchFamily="18" charset="0"/>
                          <a:cs typeface="Times New Roman" panose="02020603050405020304" pitchFamily="18" charset="0"/>
                        </a:rPr>
                        <a:t>endoplasmic reticulum membrane (p=0.0057, z=2.5)</a:t>
                      </a:r>
                    </a:p>
                  </a:txBody>
                  <a:tcPr/>
                </a:tc>
                <a:tc>
                  <a:txBody>
                    <a:bodyPr/>
                    <a:lstStyle/>
                    <a:p>
                      <a:r>
                        <a:rPr lang="en-US" sz="1200" dirty="0">
                          <a:latin typeface="Times New Roman" panose="02020603050405020304" pitchFamily="18" charset="0"/>
                          <a:cs typeface="Times New Roman" panose="02020603050405020304" pitchFamily="18" charset="0"/>
                        </a:rPr>
                        <a:t>GO:0043209</a:t>
                      </a:r>
                    </a:p>
                  </a:txBody>
                  <a:tcPr/>
                </a:tc>
                <a:tc>
                  <a:txBody>
                    <a:bodyPr/>
                    <a:lstStyle/>
                    <a:p>
                      <a:r>
                        <a:rPr lang="en-US" sz="1200" dirty="0">
                          <a:latin typeface="Times New Roman" panose="02020603050405020304" pitchFamily="18" charset="0"/>
                          <a:cs typeface="Times New Roman" panose="02020603050405020304" pitchFamily="18" charset="0"/>
                        </a:rPr>
                        <a:t>myelin sheath (z=9.6)</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GO:0043231</a:t>
                      </a:r>
                    </a:p>
                  </a:txBody>
                  <a:tcPr/>
                </a:tc>
                <a:tc>
                  <a:txBody>
                    <a:bodyPr/>
                    <a:lstStyle/>
                    <a:p>
                      <a:r>
                        <a:rPr lang="en-US" sz="1200" dirty="0">
                          <a:latin typeface="Times New Roman" panose="02020603050405020304" pitchFamily="18" charset="0"/>
                          <a:cs typeface="Times New Roman" panose="02020603050405020304" pitchFamily="18" charset="0"/>
                        </a:rPr>
                        <a:t>intracellular membrane-bounded organelle  (p=0.0083)</a:t>
                      </a:r>
                    </a:p>
                  </a:txBody>
                  <a:tcPr/>
                </a:tc>
                <a:tc>
                  <a:txBody>
                    <a:bodyPr/>
                    <a:lstStyle/>
                    <a:p>
                      <a:r>
                        <a:rPr lang="en-US" sz="1200" dirty="0">
                          <a:latin typeface="Times New Roman" panose="02020603050405020304" pitchFamily="18" charset="0"/>
                          <a:cs typeface="Times New Roman" panose="02020603050405020304" pitchFamily="18" charset="0"/>
                        </a:rPr>
                        <a:t>GO:0030136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(z=9.6)</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GO:1990909</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signalosome (p=0.017, z=2.1)</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r>
                        <a:rPr lang="en-US" sz="1200" dirty="0">
                          <a:latin typeface="Times New Roman" panose="02020603050405020304" pitchFamily="18" charset="0"/>
                          <a:cs typeface="Times New Roman" panose="02020603050405020304" pitchFamily="18" charset="0"/>
                        </a:rPr>
                        <a:t>mitochondrion (z=8.6)</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GO:0016020</a:t>
                      </a:r>
                    </a:p>
                  </a:txBody>
                  <a:tcPr/>
                </a:tc>
                <a:tc>
                  <a:txBody>
                    <a:bodyPr/>
                    <a:lstStyle/>
                    <a:p>
                      <a:r>
                        <a:rPr lang="en-US" sz="1200" dirty="0">
                          <a:latin typeface="Times New Roman" panose="02020603050405020304" pitchFamily="18" charset="0"/>
                          <a:cs typeface="Times New Roman" panose="02020603050405020304" pitchFamily="18" charset="0"/>
                        </a:rPr>
                        <a:t>membrane (p=0.019, z=2.1)</a:t>
                      </a:r>
                    </a:p>
                  </a:txBody>
                  <a:tcPr/>
                </a:tc>
                <a:tc>
                  <a:txBody>
                    <a:bodyPr/>
                    <a:lstStyle/>
                    <a:p>
                      <a:r>
                        <a:rPr lang="en-US" sz="1200" dirty="0">
                          <a:latin typeface="Times New Roman" panose="02020603050405020304" pitchFamily="18" charset="0"/>
                          <a:cs typeface="Times New Roman" panose="02020603050405020304" pitchFamily="18" charset="0"/>
                        </a:rPr>
                        <a:t>GO:0032991</a:t>
                      </a:r>
                    </a:p>
                  </a:txBody>
                  <a:tcPr/>
                </a:tc>
                <a:tc>
                  <a:txBody>
                    <a:bodyPr/>
                    <a:lstStyle/>
                    <a:p>
                      <a:r>
                        <a:rPr lang="en-US" sz="1200" b="0" dirty="0">
                          <a:latin typeface="Times New Roman" panose="02020603050405020304" pitchFamily="18" charset="0"/>
                          <a:cs typeface="Times New Roman" panose="02020603050405020304" pitchFamily="18" charset="0"/>
                        </a:rPr>
                        <a:t>protein-containing complex (z=7.4)</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GO:0043234</a:t>
                      </a:r>
                    </a:p>
                  </a:txBody>
                  <a:tcPr/>
                </a:tc>
                <a:tc>
                  <a:txBody>
                    <a:bodyPr/>
                    <a:lstStyle/>
                    <a:p>
                      <a:r>
                        <a:rPr lang="en-US" sz="1200" dirty="0">
                          <a:latin typeface="Times New Roman" panose="02020603050405020304" pitchFamily="18" charset="0"/>
                          <a:cs typeface="Times New Roman" panose="02020603050405020304" pitchFamily="18" charset="0"/>
                        </a:rPr>
                        <a:t>protein complex (0.022, z=2.0)</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r>
                        <a:rPr lang="en-US" sz="1200" dirty="0">
                          <a:latin typeface="Times New Roman" panose="02020603050405020304" pitchFamily="18" charset="0"/>
                          <a:cs typeface="Times New Roman" panose="02020603050405020304" pitchFamily="18" charset="0"/>
                        </a:rPr>
                        <a:t>melanosome (z=7.157)</a:t>
                      </a:r>
                    </a:p>
                  </a:txBody>
                  <a:tcPr/>
                </a:tc>
                <a:extLst>
                  <a:ext uri="{0D108BD9-81ED-4DB2-BD59-A6C34878D82A}">
                    <a16:rowId xmlns:a16="http://schemas.microsoft.com/office/drawing/2014/main" val="2888419435"/>
                  </a:ext>
                </a:extLst>
              </a:tr>
            </a:tbl>
          </a:graphicData>
        </a:graphic>
      </p:graphicFrame>
      <p:pic>
        <p:nvPicPr>
          <p:cNvPr id="6" name="Picture 5">
            <a:extLst>
              <a:ext uri="{FF2B5EF4-FFF2-40B4-BE49-F238E27FC236}">
                <a16:creationId xmlns:a16="http://schemas.microsoft.com/office/drawing/2014/main" id="{78339D78-BA06-EE40-9CE5-3C3DAF955BAC}"/>
              </a:ext>
            </a:extLst>
          </p:cNvPr>
          <p:cNvPicPr>
            <a:picLocks noChangeAspect="1"/>
          </p:cNvPicPr>
          <p:nvPr/>
        </p:nvPicPr>
        <p:blipFill rotWithShape="1">
          <a:blip r:embed="rId2"/>
          <a:srcRect l="25214" t="20759" b="5486"/>
          <a:stretch/>
        </p:blipFill>
        <p:spPr>
          <a:xfrm>
            <a:off x="8894281" y="1130976"/>
            <a:ext cx="3191268" cy="5395326"/>
          </a:xfrm>
          <a:prstGeom prst="rect">
            <a:avLst/>
          </a:prstGeom>
        </p:spPr>
      </p:pic>
    </p:spTree>
    <p:extLst>
      <p:ext uri="{BB962C8B-B14F-4D97-AF65-F5344CB8AC3E}">
        <p14:creationId xmlns:p14="http://schemas.microsoft.com/office/powerpoint/2010/main" val="232634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AECA0C3-098F-404D-979E-CD9A823C7F2D}"/>
              </a:ext>
            </a:extLst>
          </p:cNvPr>
          <p:cNvGraphicFramePr>
            <a:graphicFrameLocks noGrp="1"/>
          </p:cNvGraphicFramePr>
          <p:nvPr>
            <p:extLst>
              <p:ext uri="{D42A27DB-BD31-4B8C-83A1-F6EECF244321}">
                <p14:modId xmlns:p14="http://schemas.microsoft.com/office/powerpoint/2010/main" val="944839339"/>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GO:0003824</a:t>
                      </a:r>
                    </a:p>
                  </a:txBody>
                  <a:tcPr/>
                </a:tc>
                <a:tc>
                  <a:txBody>
                    <a:bodyPr/>
                    <a:lstStyle/>
                    <a:p>
                      <a:r>
                        <a:rPr lang="en-US" sz="1200" dirty="0">
                          <a:latin typeface="Times New Roman" panose="02020603050405020304" pitchFamily="18" charset="0"/>
                          <a:cs typeface="Times New Roman" panose="02020603050405020304" pitchFamily="18" charset="0"/>
                        </a:rPr>
                        <a:t>catalytic activity (p=2.8e-4, z=3.5)</a:t>
                      </a:r>
                    </a:p>
                  </a:txBody>
                  <a:tcPr/>
                </a:tc>
                <a:tc>
                  <a:txBody>
                    <a:bodyPr/>
                    <a:lstStyle/>
                    <a:p>
                      <a:r>
                        <a:rPr lang="en-US" sz="1200" dirty="0">
                          <a:latin typeface="Times New Roman" panose="02020603050405020304" pitchFamily="18" charset="0"/>
                          <a:cs typeface="Times New Roman" panose="02020603050405020304" pitchFamily="18" charset="0"/>
                        </a:rPr>
                        <a:t>GO:0005109</a:t>
                      </a:r>
                    </a:p>
                  </a:txBody>
                  <a:tcPr/>
                </a:tc>
                <a:tc>
                  <a:txBody>
                    <a:bodyPr/>
                    <a:lstStyle/>
                    <a:p>
                      <a:r>
                        <a:rPr lang="en-US" sz="1200" dirty="0">
                          <a:latin typeface="Times New Roman" panose="02020603050405020304" pitchFamily="18" charset="0"/>
                          <a:cs typeface="Times New Roman" panose="02020603050405020304" pitchFamily="18" charset="0"/>
                        </a:rPr>
                        <a:t>frizzled binding (z=15.9)</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GO:0005515</a:t>
                      </a:r>
                    </a:p>
                  </a:txBody>
                  <a:tcPr/>
                </a:tc>
                <a:tc>
                  <a:txBody>
                    <a:bodyPr/>
                    <a:lstStyle/>
                    <a:p>
                      <a:r>
                        <a:rPr lang="en-US" sz="1200" dirty="0">
                          <a:latin typeface="Times New Roman" panose="02020603050405020304" pitchFamily="18" charset="0"/>
                          <a:cs typeface="Times New Roman" panose="02020603050405020304" pitchFamily="18" charset="0"/>
                        </a:rPr>
                        <a:t>protein binding  (p=2.9e-4, z=3.4)</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GO:0016740</a:t>
                      </a:r>
                    </a:p>
                  </a:txBody>
                  <a:tcPr/>
                </a:tc>
                <a:tc>
                  <a:txBody>
                    <a:bodyPr/>
                    <a:lstStyle/>
                    <a:p>
                      <a:r>
                        <a:rPr lang="en-US" sz="1200" dirty="0">
                          <a:latin typeface="Times New Roman" panose="02020603050405020304" pitchFamily="18" charset="0"/>
                          <a:cs typeface="Times New Roman" panose="02020603050405020304" pitchFamily="18" charset="0"/>
                        </a:rPr>
                        <a:t>transferase activity (p=5.1e-4, z=3.3)</a:t>
                      </a:r>
                    </a:p>
                  </a:txBody>
                  <a:tcPr/>
                </a:tc>
                <a:tc>
                  <a:txBody>
                    <a:bodyPr/>
                    <a:lstStyle/>
                    <a:p>
                      <a:r>
                        <a:rPr lang="en-US" sz="1200" dirty="0">
                          <a:latin typeface="Times New Roman" panose="02020603050405020304" pitchFamily="18" charset="0"/>
                          <a:cs typeface="Times New Roman" panose="02020603050405020304" pitchFamily="18" charset="0"/>
                        </a:rPr>
                        <a:t>GO:0008013</a:t>
                      </a:r>
                    </a:p>
                  </a:txBody>
                  <a:tcPr/>
                </a:tc>
                <a:tc>
                  <a:txBody>
                    <a:bodyPr/>
                    <a:lstStyle/>
                    <a:p>
                      <a:r>
                        <a:rPr lang="en-US" sz="1200" dirty="0">
                          <a:latin typeface="Times New Roman" panose="02020603050405020304" pitchFamily="18" charset="0"/>
                          <a:cs typeface="Times New Roman" panose="02020603050405020304" pitchFamily="18" charset="0"/>
                        </a:rPr>
                        <a:t>beta-catenin binding (z=11.0)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ATP binding (p=8.8e-4, z=3.1)</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r>
                        <a:rPr lang="en-US" sz="1200" dirty="0">
                          <a:latin typeface="Times New Roman" panose="02020603050405020304" pitchFamily="18" charset="0"/>
                          <a:cs typeface="Times New Roman" panose="02020603050405020304" pitchFamily="18" charset="0"/>
                        </a:rPr>
                        <a:t>ATP binding (z=10.7)</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(p=0.0028, z=2.8)</a:t>
                      </a:r>
                    </a:p>
                  </a:txBody>
                  <a:tcPr/>
                </a:tc>
                <a:tc>
                  <a:txBody>
                    <a:bodyPr/>
                    <a:lstStyle/>
                    <a:p>
                      <a:r>
                        <a:rPr lang="en-US" sz="1200" dirty="0">
                          <a:latin typeface="Times New Roman" panose="02020603050405020304" pitchFamily="18" charset="0"/>
                          <a:cs typeface="Times New Roman" panose="02020603050405020304" pitchFamily="18" charset="0"/>
                        </a:rPr>
                        <a:t>GO:0030276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 binding (z=9.8)</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GO:0044212</a:t>
                      </a:r>
                    </a:p>
                  </a:txBody>
                  <a:tcPr/>
                </a:tc>
                <a:tc>
                  <a:txBody>
                    <a:bodyPr/>
                    <a:lstStyle/>
                    <a:p>
                      <a:r>
                        <a:rPr lang="en-US" sz="1200" dirty="0">
                          <a:latin typeface="Times New Roman" panose="02020603050405020304" pitchFamily="18" charset="0"/>
                          <a:cs typeface="Times New Roman" panose="02020603050405020304" pitchFamily="18" charset="0"/>
                        </a:rPr>
                        <a:t>transcription regulatory region DNA binding  (p=0.0081, z=2.4)</a:t>
                      </a:r>
                    </a:p>
                  </a:txBody>
                  <a:tcPr/>
                </a:tc>
                <a:tc>
                  <a:txBody>
                    <a:bodyPr/>
                    <a:lstStyle/>
                    <a:p>
                      <a:r>
                        <a:rPr lang="en-US" sz="1200" dirty="0">
                          <a:latin typeface="Times New Roman" panose="02020603050405020304" pitchFamily="18" charset="0"/>
                          <a:cs typeface="Times New Roman" panose="02020603050405020304" pitchFamily="18" charset="0"/>
                        </a:rPr>
                        <a:t>GO:0016922</a:t>
                      </a:r>
                    </a:p>
                  </a:txBody>
                  <a:tcPr/>
                </a:tc>
                <a:tc>
                  <a:txBody>
                    <a:bodyPr/>
                    <a:lstStyle/>
                    <a:p>
                      <a:r>
                        <a:rPr lang="en-US" sz="1200" dirty="0">
                          <a:latin typeface="Times New Roman" panose="02020603050405020304" pitchFamily="18" charset="0"/>
                          <a:cs typeface="Times New Roman" panose="02020603050405020304" pitchFamily="18" charset="0"/>
                        </a:rPr>
                        <a:t>nuclear receptor binding (z=9.3)</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GO:0003713</a:t>
                      </a:r>
                    </a:p>
                  </a:txBody>
                  <a:tcPr/>
                </a:tc>
                <a:tc>
                  <a:txBody>
                    <a:bodyPr/>
                    <a:lstStyle/>
                    <a:p>
                      <a:r>
                        <a:rPr lang="en-US" sz="1200" dirty="0">
                          <a:latin typeface="Times New Roman" panose="02020603050405020304" pitchFamily="18" charset="0"/>
                          <a:cs typeface="Times New Roman" panose="02020603050405020304" pitchFamily="18" charset="0"/>
                        </a:rPr>
                        <a:t>transcription coactivator activity (p=0.0085, z=2.4)</a:t>
                      </a:r>
                    </a:p>
                  </a:txBody>
                  <a:tcPr/>
                </a:tc>
                <a:tc>
                  <a:txBody>
                    <a:bodyPr/>
                    <a:lstStyle/>
                    <a:p>
                      <a:r>
                        <a:rPr lang="en-US" sz="1200" dirty="0">
                          <a:latin typeface="Times New Roman" panose="02020603050405020304" pitchFamily="18" charset="0"/>
                          <a:cs typeface="Times New Roman" panose="02020603050405020304" pitchFamily="18" charset="0"/>
                        </a:rPr>
                        <a:t>GO:0051082</a:t>
                      </a:r>
                    </a:p>
                  </a:txBody>
                  <a:tcPr/>
                </a:tc>
                <a:tc>
                  <a:txBody>
                    <a:bodyPr/>
                    <a:lstStyle/>
                    <a:p>
                      <a:r>
                        <a:rPr lang="en-US" sz="1200" dirty="0">
                          <a:latin typeface="Times New Roman" panose="02020603050405020304" pitchFamily="18" charset="0"/>
                          <a:cs typeface="Times New Roman" panose="02020603050405020304" pitchFamily="18" charset="0"/>
                        </a:rPr>
                        <a:t>unfolded protein binding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GO:0005049</a:t>
                      </a:r>
                    </a:p>
                  </a:txBody>
                  <a:tcPr/>
                </a:tc>
                <a:tc>
                  <a:txBody>
                    <a:bodyPr/>
                    <a:lstStyle/>
                    <a:p>
                      <a:r>
                        <a:rPr lang="en-US" sz="1200" dirty="0">
                          <a:latin typeface="Times New Roman" panose="02020603050405020304" pitchFamily="18" charset="0"/>
                          <a:cs typeface="Times New Roman" panose="02020603050405020304" pitchFamily="18" charset="0"/>
                        </a:rPr>
                        <a:t>nuclear export signal receptor activity (p=0.0095, z=2.3)</a:t>
                      </a:r>
                    </a:p>
                  </a:txBody>
                  <a:tcPr/>
                </a:tc>
                <a:tc>
                  <a:txBody>
                    <a:bodyPr/>
                    <a:lstStyle/>
                    <a:p>
                      <a:r>
                        <a:rPr lang="en-US" sz="1200" dirty="0">
                          <a:latin typeface="Times New Roman" panose="02020603050405020304" pitchFamily="18" charset="0"/>
                          <a:cs typeface="Times New Roman" panose="02020603050405020304" pitchFamily="18" charset="0"/>
                        </a:rPr>
                        <a:t>GO:0030170</a:t>
                      </a:r>
                    </a:p>
                  </a:txBody>
                  <a:tcPr/>
                </a:tc>
                <a:tc>
                  <a:txBody>
                    <a:bodyPr/>
                    <a:lstStyle/>
                    <a:p>
                      <a:r>
                        <a:rPr lang="en-US" sz="1200" dirty="0">
                          <a:latin typeface="Times New Roman" panose="02020603050405020304" pitchFamily="18" charset="0"/>
                          <a:cs typeface="Times New Roman" panose="02020603050405020304" pitchFamily="18" charset="0"/>
                        </a:rPr>
                        <a:t>pyridoxal phosphate binding (z=8.5)</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GO:0042802</a:t>
                      </a:r>
                    </a:p>
                  </a:txBody>
                  <a:tcPr/>
                </a:tc>
                <a:tc>
                  <a:txBody>
                    <a:bodyPr/>
                    <a:lstStyle/>
                    <a:p>
                      <a:r>
                        <a:rPr lang="en-US" sz="1200" dirty="0">
                          <a:latin typeface="Times New Roman" panose="02020603050405020304" pitchFamily="18" charset="0"/>
                          <a:cs typeface="Times New Roman" panose="02020603050405020304" pitchFamily="18" charset="0"/>
                        </a:rPr>
                        <a:t>identical protein binding (p=0.0096, z=2.3)</a:t>
                      </a:r>
                    </a:p>
                  </a:txBody>
                  <a:tcPr/>
                </a:tc>
                <a:tc>
                  <a:txBody>
                    <a:bodyPr/>
                    <a:lstStyle/>
                    <a:p>
                      <a:r>
                        <a:rPr lang="en-US" sz="1200" dirty="0">
                          <a:latin typeface="Times New Roman" panose="02020603050405020304" pitchFamily="18" charset="0"/>
                          <a:cs typeface="Times New Roman" panose="02020603050405020304" pitchFamily="18" charset="0"/>
                        </a:rPr>
                        <a:t>GO:0048018</a:t>
                      </a:r>
                    </a:p>
                  </a:txBody>
                  <a:tcPr/>
                </a:tc>
                <a:tc>
                  <a:txBody>
                    <a:bodyPr/>
                    <a:lstStyle/>
                    <a:p>
                      <a:r>
                        <a:rPr lang="en-US" sz="1200" b="0" dirty="0">
                          <a:latin typeface="Times New Roman" panose="02020603050405020304" pitchFamily="18" charset="0"/>
                          <a:cs typeface="Times New Roman" panose="02020603050405020304" pitchFamily="18" charset="0"/>
                        </a:rPr>
                        <a:t>receptor ligand activity (z=8.5)</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GO:0042803</a:t>
                      </a:r>
                    </a:p>
                  </a:txBody>
                  <a:tcPr/>
                </a:tc>
                <a:tc>
                  <a:txBody>
                    <a:bodyPr/>
                    <a:lstStyle/>
                    <a:p>
                      <a:r>
                        <a:rPr lang="en-US" sz="1200" dirty="0">
                          <a:latin typeface="Times New Roman" panose="02020603050405020304" pitchFamily="18" charset="0"/>
                          <a:cs typeface="Times New Roman" panose="02020603050405020304" pitchFamily="18" charset="0"/>
                        </a:rPr>
                        <a:t>protein homodimerization activity (p=0.014, z=2.2)</a:t>
                      </a:r>
                    </a:p>
                  </a:txBody>
                  <a:tcPr/>
                </a:tc>
                <a:tc>
                  <a:txBody>
                    <a:bodyPr/>
                    <a:lstStyle/>
                    <a:p>
                      <a:r>
                        <a:rPr lang="en-US" sz="1200" dirty="0">
                          <a:latin typeface="Times New Roman" panose="02020603050405020304" pitchFamily="18" charset="0"/>
                          <a:cs typeface="Times New Roman" panose="02020603050405020304" pitchFamily="18" charset="0"/>
                        </a:rPr>
                        <a:t>GO:0045296</a:t>
                      </a:r>
                    </a:p>
                  </a:txBody>
                  <a:tcPr/>
                </a:tc>
                <a:tc>
                  <a:txBody>
                    <a:bodyPr/>
                    <a:lstStyle/>
                    <a:p>
                      <a:r>
                        <a:rPr lang="en-US" sz="1200" dirty="0">
                          <a:latin typeface="Times New Roman" panose="02020603050405020304" pitchFamily="18" charset="0"/>
                          <a:cs typeface="Times New Roman" panose="02020603050405020304" pitchFamily="18" charset="0"/>
                        </a:rPr>
                        <a:t>cadherin binding (z=8.2)</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EB07648-3174-DD42-8D29-B778C2415B76}"/>
              </a:ext>
            </a:extLst>
          </p:cNvPr>
          <p:cNvSpPr txBox="1"/>
          <p:nvPr/>
        </p:nvSpPr>
        <p:spPr>
          <a:xfrm>
            <a:off x="385484" y="430306"/>
            <a:ext cx="4345228" cy="369332"/>
          </a:xfrm>
          <a:prstGeom prst="rect">
            <a:avLst/>
          </a:prstGeom>
          <a:noFill/>
        </p:spPr>
        <p:txBody>
          <a:bodyPr wrap="none" rtlCol="0">
            <a:spAutoFit/>
          </a:bodyPr>
          <a:lstStyle/>
          <a:p>
            <a:r>
              <a:rPr lang="en-US" dirty="0"/>
              <a:t>Top 10 enriched MF terms, DAVID vs NetBAS</a:t>
            </a:r>
          </a:p>
        </p:txBody>
      </p:sp>
      <p:pic>
        <p:nvPicPr>
          <p:cNvPr id="6" name="Picture 5">
            <a:extLst>
              <a:ext uri="{FF2B5EF4-FFF2-40B4-BE49-F238E27FC236}">
                <a16:creationId xmlns:a16="http://schemas.microsoft.com/office/drawing/2014/main" id="{3ED0C2DD-57D9-774D-857C-A2BDC35467F8}"/>
              </a:ext>
            </a:extLst>
          </p:cNvPr>
          <p:cNvPicPr>
            <a:picLocks noChangeAspect="1"/>
          </p:cNvPicPr>
          <p:nvPr/>
        </p:nvPicPr>
        <p:blipFill rotWithShape="1">
          <a:blip r:embed="rId2"/>
          <a:srcRect l="26082" t="20422" b="5654"/>
          <a:stretch/>
        </p:blipFill>
        <p:spPr>
          <a:xfrm>
            <a:off x="8923229" y="1054608"/>
            <a:ext cx="3154229" cy="5407688"/>
          </a:xfrm>
          <a:prstGeom prst="rect">
            <a:avLst/>
          </a:prstGeom>
        </p:spPr>
      </p:pic>
    </p:spTree>
    <p:extLst>
      <p:ext uri="{BB962C8B-B14F-4D97-AF65-F5344CB8AC3E}">
        <p14:creationId xmlns:p14="http://schemas.microsoft.com/office/powerpoint/2010/main" val="177642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DC6481-8463-A94C-9A56-F4B06E0FE8AB}"/>
              </a:ext>
            </a:extLst>
          </p:cNvPr>
          <p:cNvPicPr>
            <a:picLocks noChangeAspect="1"/>
          </p:cNvPicPr>
          <p:nvPr/>
        </p:nvPicPr>
        <p:blipFill rotWithShape="1">
          <a:blip r:embed="rId2"/>
          <a:srcRect l="26082" t="20422" b="5654"/>
          <a:stretch/>
        </p:blipFill>
        <p:spPr>
          <a:xfrm>
            <a:off x="8275047" y="1181106"/>
            <a:ext cx="3154229" cy="5407688"/>
          </a:xfrm>
          <a:prstGeom prst="rect">
            <a:avLst/>
          </a:prstGeom>
        </p:spPr>
      </p:pic>
      <p:pic>
        <p:nvPicPr>
          <p:cNvPr id="17" name="Picture 16">
            <a:extLst>
              <a:ext uri="{FF2B5EF4-FFF2-40B4-BE49-F238E27FC236}">
                <a16:creationId xmlns:a16="http://schemas.microsoft.com/office/drawing/2014/main" id="{82745D33-6CB7-2746-A6FB-438F89B398B7}"/>
              </a:ext>
            </a:extLst>
          </p:cNvPr>
          <p:cNvPicPr>
            <a:picLocks noChangeAspect="1"/>
          </p:cNvPicPr>
          <p:nvPr/>
        </p:nvPicPr>
        <p:blipFill rotWithShape="1">
          <a:blip r:embed="rId3"/>
          <a:srcRect l="25214" t="20759" b="5486"/>
          <a:stretch/>
        </p:blipFill>
        <p:spPr>
          <a:xfrm>
            <a:off x="4634797" y="1181106"/>
            <a:ext cx="3191268" cy="5395326"/>
          </a:xfrm>
          <a:prstGeom prst="rect">
            <a:avLst/>
          </a:prstGeom>
        </p:spPr>
      </p:pic>
      <p:pic>
        <p:nvPicPr>
          <p:cNvPr id="15" name="Picture 14">
            <a:extLst>
              <a:ext uri="{FF2B5EF4-FFF2-40B4-BE49-F238E27FC236}">
                <a16:creationId xmlns:a16="http://schemas.microsoft.com/office/drawing/2014/main" id="{8DD32C19-B950-5147-AFCF-21C0B7955D54}"/>
              </a:ext>
            </a:extLst>
          </p:cNvPr>
          <p:cNvPicPr>
            <a:picLocks noChangeAspect="1"/>
          </p:cNvPicPr>
          <p:nvPr/>
        </p:nvPicPr>
        <p:blipFill rotWithShape="1">
          <a:blip r:embed="rId4"/>
          <a:srcRect l="26246" t="20523" b="5752"/>
          <a:stretch/>
        </p:blipFill>
        <p:spPr>
          <a:xfrm>
            <a:off x="1119608" y="1183301"/>
            <a:ext cx="3147231" cy="5393131"/>
          </a:xfrm>
          <a:prstGeom prst="rect">
            <a:avLst/>
          </a:prstGeom>
        </p:spPr>
      </p:pic>
      <p:sp>
        <p:nvSpPr>
          <p:cNvPr id="7" name="TextBox 6">
            <a:extLst>
              <a:ext uri="{FF2B5EF4-FFF2-40B4-BE49-F238E27FC236}">
                <a16:creationId xmlns:a16="http://schemas.microsoft.com/office/drawing/2014/main" id="{EDE7EC28-4FAC-424B-B736-7C656DCE516F}"/>
              </a:ext>
            </a:extLst>
          </p:cNvPr>
          <p:cNvSpPr txBox="1"/>
          <p:nvPr/>
        </p:nvSpPr>
        <p:spPr>
          <a:xfrm>
            <a:off x="929620" y="887363"/>
            <a:ext cx="2900346"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 Enriched BP terms</a:t>
            </a:r>
          </a:p>
        </p:txBody>
      </p:sp>
      <p:sp>
        <p:nvSpPr>
          <p:cNvPr id="8" name="TextBox 7">
            <a:extLst>
              <a:ext uri="{FF2B5EF4-FFF2-40B4-BE49-F238E27FC236}">
                <a16:creationId xmlns:a16="http://schemas.microsoft.com/office/drawing/2014/main" id="{E0742092-3406-FF47-8CCC-C0F0ED60D13B}"/>
              </a:ext>
            </a:extLst>
          </p:cNvPr>
          <p:cNvSpPr txBox="1"/>
          <p:nvPr/>
        </p:nvSpPr>
        <p:spPr>
          <a:xfrm>
            <a:off x="4379896" y="887363"/>
            <a:ext cx="2919389"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(B) Enriched CC terms</a:t>
            </a:r>
          </a:p>
        </p:txBody>
      </p:sp>
      <p:sp>
        <p:nvSpPr>
          <p:cNvPr id="9" name="TextBox 8">
            <a:extLst>
              <a:ext uri="{FF2B5EF4-FFF2-40B4-BE49-F238E27FC236}">
                <a16:creationId xmlns:a16="http://schemas.microsoft.com/office/drawing/2014/main" id="{A3AD0029-4190-1345-B1A4-95664A248D42}"/>
              </a:ext>
            </a:extLst>
          </p:cNvPr>
          <p:cNvSpPr txBox="1"/>
          <p:nvPr/>
        </p:nvSpPr>
        <p:spPr>
          <a:xfrm>
            <a:off x="7970998" y="887363"/>
            <a:ext cx="2917786"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(C) Enriched MF terms</a:t>
            </a:r>
          </a:p>
        </p:txBody>
      </p:sp>
    </p:spTree>
    <p:extLst>
      <p:ext uri="{BB962C8B-B14F-4D97-AF65-F5344CB8AC3E}">
        <p14:creationId xmlns:p14="http://schemas.microsoft.com/office/powerpoint/2010/main" val="1216459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2742</TotalTime>
  <Words>1018</Words>
  <Application>Microsoft Macintosh PowerPoint</Application>
  <PresentationFormat>Widescreen</PresentationFormat>
  <Paragraphs>166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24</cp:revision>
  <dcterms:created xsi:type="dcterms:W3CDTF">2018-11-09T04:36:56Z</dcterms:created>
  <dcterms:modified xsi:type="dcterms:W3CDTF">2018-11-12T04:10:14Z</dcterms:modified>
</cp:coreProperties>
</file>